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75" r:id="rId4"/>
    <p:sldId id="267" r:id="rId5"/>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52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5/15/17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5/15/17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5/15/17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5/15/17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5/15/17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5/15/17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5/15/17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drugs.com/monograph/factor-ix-human-factor-ix-complex-human.html" TargetMode="External"/><Relationship Id="rId4" Type="http://schemas.openxmlformats.org/officeDocument/2006/relationships/hyperlink" Target="https://en.wikipedia.org/wiki/Prothrombin_complex_concentrate" TargetMode="External"/><Relationship Id="rId1" Type="http://schemas.openxmlformats.org/officeDocument/2006/relationships/slideLayout" Target="../slideLayouts/slideLayout6.xml"/><Relationship Id="rId2" Type="http://schemas.openxmlformats.org/officeDocument/2006/relationships/hyperlink" Target="http://www.rxlist.com/profilnine-drug.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2046089"/>
          </a:xfrm>
        </p:spPr>
        <p:txBody>
          <a:bodyPr/>
          <a:lstStyle/>
          <a:p>
            <a:pPr algn="ctr"/>
            <a:r>
              <a:rPr lang="en-US" dirty="0">
                <a:solidFill>
                  <a:srgbClr val="000000"/>
                </a:solidFill>
                <a:latin typeface="Calibri"/>
                <a:ea typeface="Calibri"/>
                <a:cs typeface="Calibri"/>
              </a:rPr>
              <a:t>Factor IX Complex (Human)</a:t>
            </a:r>
            <a:endParaRPr lang="en-IN" b="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fontScale="92500" lnSpcReduction="10000"/>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gn="just"/>
            <a:r>
              <a:rPr lang="en-US" dirty="0">
                <a:solidFill>
                  <a:srgbClr val="000000"/>
                </a:solidFill>
                <a:ea typeface="Calibri"/>
                <a:cs typeface="Calibri"/>
              </a:rPr>
              <a:t>Factor IX Complex is a sterile, lyophilized concentrate composed of a number of Vitamin K-dependent clotting factors found in functioning human plasma. Also known as prothrombin complex concentrate, products containing this complex often include Factor IX (antihemophilic factor B), Factor II (prothrombin), Factor X (Stuart-Prower Factor), and low levels of Factor VII (proconvertin) derived from human plasma. Many commercially available products also contain low levels of other antithrombotic proteins. For example, Kcentra (FDA) also contains the antithrombotic proteins C and S, while Bebulin VH (FDA) contains heparin. Coagulation factors are purified from pooled human plasma and subsequently sterilized and treated. Although Factor IX Complex products contain many different coagulation components, Factor IX is the lead component for potency and efficacy, particularly when used for the treatment of bleeding associated with Hemophilia B (Factor IX deficiency). As the product Kcentra, Factor IX Complex is also indicated for the urgent reversal of acquired coagulation factor deficiency induced by Vitamin K antagonist (VKA, e.g., warfarin) therapy in adult patients experiencing acute major bleeding or requiring rapid reversal of therapy</a:t>
            </a:r>
            <a:r>
              <a:rPr lang="en-US" dirty="0" smtClean="0">
                <a:solidFill>
                  <a:srgbClr val="000000"/>
                </a:solidFill>
                <a:ea typeface="Calibri"/>
                <a:cs typeface="Calibri"/>
              </a:rPr>
              <a:t>.</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normAutofit/>
          </a:bodyPr>
          <a:lstStyle/>
          <a:p>
            <a:pPr marL="114300" indent="0">
              <a:buNone/>
            </a:pPr>
            <a:r>
              <a:rPr lang="en-US" sz="3200" b="1" dirty="0">
                <a:latin typeface="Times New Roman" pitchFamily="18" charset="0"/>
                <a:cs typeface="Times New Roman" pitchFamily="18" charset="0"/>
              </a:rPr>
              <a:t>Indication</a:t>
            </a:r>
            <a:r>
              <a:rPr lang="en-US" sz="3200" dirty="0">
                <a:latin typeface="Times New Roman" pitchFamily="18" charset="0"/>
                <a:cs typeface="Times New Roman" pitchFamily="18" charset="0"/>
              </a:rPr>
              <a:t> :</a:t>
            </a:r>
          </a:p>
          <a:p>
            <a:pPr marL="114300" indent="0" algn="just">
              <a:buNone/>
            </a:pPr>
            <a:r>
              <a:rPr lang="en-US" sz="2400" dirty="0">
                <a:solidFill>
                  <a:srgbClr val="000000"/>
                </a:solidFill>
                <a:latin typeface="Times"/>
                <a:ea typeface="Calibri"/>
                <a:cs typeface="Times"/>
              </a:rPr>
              <a:t>Factor IX Complex is indicated for the prevention and control of hemorrhagic episodes in hemophilia B patients. It is also indicated for the urgent reversal of acquired coagulation factor deficiency induced by Vitamin K antagonist (VKA, e.g., warfarin) therapy in adult patients with acute major bleeding or who require rapid reversal of therapy</a:t>
            </a:r>
            <a:r>
              <a:rPr lang="en-US" sz="2400" dirty="0" smtClean="0">
                <a:solidFill>
                  <a:srgbClr val="000000"/>
                </a:solidFill>
                <a:latin typeface="Times"/>
                <a:ea typeface="Calibri"/>
                <a:cs typeface="Times"/>
              </a:rPr>
              <a:t>.</a:t>
            </a:r>
          </a:p>
          <a:p>
            <a:pPr marL="114300" indent="0">
              <a:buNone/>
            </a:pPr>
            <a:r>
              <a:rPr lang="en-US" sz="3200" b="1" dirty="0" smtClean="0">
                <a:latin typeface="Times New Roman" pitchFamily="18" charset="0"/>
                <a:cs typeface="Times New Roman" pitchFamily="18" charset="0"/>
              </a:rPr>
              <a:t>Mechanism of Action </a:t>
            </a:r>
            <a:r>
              <a:rPr lang="en-US" sz="3200" dirty="0">
                <a:latin typeface="Times New Roman" pitchFamily="18" charset="0"/>
                <a:cs typeface="Times New Roman" pitchFamily="18" charset="0"/>
              </a:rPr>
              <a:t>: </a:t>
            </a:r>
          </a:p>
          <a:p>
            <a:pPr marL="114300" indent="0" algn="just">
              <a:buNone/>
            </a:pPr>
            <a:r>
              <a:rPr lang="en-US" sz="2400" dirty="0">
                <a:solidFill>
                  <a:srgbClr val="000000"/>
                </a:solidFill>
                <a:latin typeface="Times"/>
                <a:ea typeface="Calibri"/>
                <a:cs typeface="Times"/>
              </a:rPr>
              <a:t>Factor IX is a vitamin K-dependent coagulation factor </a:t>
            </a:r>
            <a:r>
              <a:rPr lang="en-US" sz="2400" dirty="0" err="1">
                <a:solidFill>
                  <a:srgbClr val="000000"/>
                </a:solidFill>
                <a:latin typeface="Times"/>
                <a:ea typeface="Calibri"/>
                <a:cs typeface="Times"/>
              </a:rPr>
              <a:t>sythesized</a:t>
            </a:r>
            <a:r>
              <a:rPr lang="en-US" sz="2400" dirty="0">
                <a:solidFill>
                  <a:srgbClr val="000000"/>
                </a:solidFill>
                <a:latin typeface="Times"/>
                <a:ea typeface="Calibri"/>
                <a:cs typeface="Times"/>
              </a:rPr>
              <a:t> in the liver; purified </a:t>
            </a:r>
            <a:r>
              <a:rPr lang="en-US" sz="2400" dirty="0" smtClean="0">
                <a:solidFill>
                  <a:srgbClr val="000000"/>
                </a:solidFill>
                <a:latin typeface="Times"/>
                <a:ea typeface="Calibri"/>
                <a:cs typeface="Times"/>
              </a:rPr>
              <a:t>Factor </a:t>
            </a:r>
            <a:r>
              <a:rPr lang="en-US" sz="2400" dirty="0">
                <a:solidFill>
                  <a:srgbClr val="000000"/>
                </a:solidFill>
                <a:latin typeface="Times"/>
                <a:ea typeface="Calibri"/>
                <a:cs typeface="Times"/>
              </a:rPr>
              <a:t>IX from human plasma temporarily replace missing clotting factor IX to correct and/or prevent bleeding.</a:t>
            </a:r>
            <a:endParaRPr lang="en-US" dirty="0">
              <a:latin typeface="Times"/>
              <a:cs typeface="Times"/>
            </a:endParaRPr>
          </a:p>
        </p:txBody>
      </p:sp>
    </p:spTree>
    <p:extLst>
      <p:ext uri="{BB962C8B-B14F-4D97-AF65-F5344CB8AC3E}">
        <p14:creationId xmlns:p14="http://schemas.microsoft.com/office/powerpoint/2010/main" val="3102673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59432"/>
            <a:ext cx="8092922" cy="5904656"/>
          </a:xfrm>
        </p:spPr>
        <p:txBody>
          <a:bodyPr>
            <a:normAutofit/>
          </a:bodyPr>
          <a:lstStyle/>
          <a:p>
            <a:r>
              <a:rPr lang="en-US" sz="3100" b="1" dirty="0" smtClean="0">
                <a:solidFill>
                  <a:schemeClr val="tx1"/>
                </a:solidFill>
                <a:latin typeface="Times New Roman" pitchFamily="18" charset="0"/>
                <a:cs typeface="Times New Roman" pitchFamily="18" charset="0"/>
              </a:rPr>
              <a:t>Categories</a:t>
            </a:r>
            <a:r>
              <a:rPr lang="en-US" sz="3100" dirty="0" smtClean="0">
                <a:solidFill>
                  <a:schemeClr val="tx1"/>
                </a:solidFill>
                <a:latin typeface="Times New Roman" pitchFamily="18" charset="0"/>
                <a:cs typeface="Times New Roman" pitchFamily="18" charset="0"/>
              </a:rPr>
              <a:t> : </a:t>
            </a:r>
          </a:p>
          <a:p>
            <a:r>
              <a:rPr lang="en-US" sz="1800" dirty="0">
                <a:solidFill>
                  <a:srgbClr val="000000"/>
                </a:solidFill>
                <a:ea typeface="Calibri"/>
                <a:cs typeface="Calibri"/>
              </a:rPr>
              <a:t>Antihemophilic </a:t>
            </a:r>
            <a:r>
              <a:rPr lang="en-US" sz="1800" dirty="0" smtClean="0">
                <a:solidFill>
                  <a:srgbClr val="000000"/>
                </a:solidFill>
                <a:ea typeface="Calibri"/>
                <a:cs typeface="Calibri"/>
              </a:rPr>
              <a:t>agent</a:t>
            </a:r>
          </a:p>
          <a:p>
            <a:endParaRPr lang="en-US" sz="1600" dirty="0">
              <a:solidFill>
                <a:srgbClr val="000000"/>
              </a:solidFill>
              <a:ea typeface="Calibri"/>
              <a:cs typeface="Calibri"/>
            </a:endParaRPr>
          </a:p>
          <a:p>
            <a:pPr algn="just">
              <a:buClrTx/>
            </a:pPr>
            <a:r>
              <a:rPr lang="en-US" b="1" dirty="0">
                <a:solidFill>
                  <a:schemeClr val="tx1"/>
                </a:solidFill>
                <a:latin typeface="Times New Roman" pitchFamily="18" charset="0"/>
                <a:cs typeface="Times New Roman" pitchFamily="18" charset="0"/>
              </a:rPr>
              <a:t>Brands : </a:t>
            </a:r>
            <a:r>
              <a:rPr lang="en-US" dirty="0" err="1">
                <a:solidFill>
                  <a:srgbClr val="000000"/>
                </a:solidFill>
                <a:ea typeface="Calibri"/>
                <a:cs typeface="Calibri"/>
              </a:rPr>
              <a:t>AlphaNine</a:t>
            </a:r>
            <a:r>
              <a:rPr lang="en-US" dirty="0">
                <a:solidFill>
                  <a:srgbClr val="000000"/>
                </a:solidFill>
                <a:ea typeface="Calibri"/>
                <a:cs typeface="Calibri"/>
              </a:rPr>
              <a:t> SD or </a:t>
            </a:r>
            <a:r>
              <a:rPr lang="en-US" dirty="0" err="1">
                <a:solidFill>
                  <a:srgbClr val="000000"/>
                </a:solidFill>
                <a:ea typeface="Calibri"/>
                <a:cs typeface="Calibri"/>
              </a:rPr>
              <a:t>Mononine</a:t>
            </a:r>
            <a:r>
              <a:rPr lang="en-IN" dirty="0" smtClean="0">
                <a:solidFill>
                  <a:schemeClr val="tx1"/>
                </a:solidFill>
                <a:latin typeface="Times New Roman" pitchFamily="18" charset="0"/>
                <a:cs typeface="Times New Roman" pitchFamily="18" charset="0"/>
              </a:rPr>
              <a:t> </a:t>
            </a:r>
            <a:endParaRPr lang="en-US" b="1" dirty="0">
              <a:solidFill>
                <a:schemeClr val="tx1"/>
              </a:solidFill>
              <a:latin typeface="Times New Roman" pitchFamily="18" charset="0"/>
              <a:cs typeface="Times New Roman" pitchFamily="18" charset="0"/>
            </a:endParaRPr>
          </a:p>
          <a:p>
            <a:pPr algn="just">
              <a:buClrTx/>
            </a:pPr>
            <a:r>
              <a:rPr lang="en-US" b="1" dirty="0" smtClean="0">
                <a:solidFill>
                  <a:schemeClr val="tx1"/>
                </a:solidFill>
                <a:latin typeface="Times New Roman" pitchFamily="18" charset="0"/>
                <a:cs typeface="Times New Roman" pitchFamily="18" charset="0"/>
              </a:rPr>
              <a:t>Description </a:t>
            </a:r>
            <a:r>
              <a:rPr lang="en-US" sz="2400" b="1" dirty="0">
                <a:solidFill>
                  <a:schemeClr val="tx1"/>
                </a:solidFill>
                <a:latin typeface="Times"/>
                <a:cs typeface="Times"/>
              </a:rPr>
              <a:t>: </a:t>
            </a:r>
            <a:r>
              <a:rPr lang="en-US" sz="2400" dirty="0">
                <a:solidFill>
                  <a:srgbClr val="000000"/>
                </a:solidFill>
                <a:latin typeface="Times"/>
                <a:ea typeface="Calibri"/>
                <a:cs typeface="Times"/>
              </a:rPr>
              <a:t>It is a man-made protein that is similar to a natural protein in the body that helps the blood to clot</a:t>
            </a:r>
            <a:r>
              <a:rPr lang="en-US" sz="2400" dirty="0" smtClean="0">
                <a:solidFill>
                  <a:srgbClr val="000000"/>
                </a:solidFill>
                <a:latin typeface="Times"/>
                <a:ea typeface="Calibri"/>
                <a:cs typeface="Times"/>
              </a:rPr>
              <a:t>.</a:t>
            </a:r>
          </a:p>
          <a:p>
            <a:pPr algn="just">
              <a:buClrTx/>
            </a:pPr>
            <a:r>
              <a:rPr lang="en-US" sz="3200" b="1" dirty="0">
                <a:solidFill>
                  <a:schemeClr val="tx1"/>
                </a:solidFill>
                <a:latin typeface="Times New Roman" pitchFamily="18" charset="0"/>
                <a:cs typeface="Times New Roman" pitchFamily="18" charset="0"/>
              </a:rPr>
              <a:t>Route of administration : </a:t>
            </a:r>
            <a:r>
              <a:rPr lang="en-IN" sz="2400" dirty="0">
                <a:solidFill>
                  <a:schemeClr val="tx1"/>
                </a:solidFill>
                <a:latin typeface="Times New Roman" pitchFamily="18" charset="0"/>
                <a:cs typeface="Times New Roman" pitchFamily="18" charset="0"/>
              </a:rPr>
              <a:t>intravenous administration </a:t>
            </a:r>
            <a:endParaRPr lang="en-US" sz="2400" b="1" dirty="0">
              <a:solidFill>
                <a:schemeClr val="tx1"/>
              </a:solidFill>
              <a:latin typeface="Times New Roman" pitchFamily="18" charset="0"/>
              <a:cs typeface="Times New Roman" pitchFamily="18" charset="0"/>
            </a:endParaRPr>
          </a:p>
          <a:p>
            <a:pPr algn="just">
              <a:buClrTx/>
            </a:pPr>
            <a:endParaRPr lang="en-US" sz="2400" dirty="0" smtClean="0">
              <a:solidFill>
                <a:srgbClr val="000000"/>
              </a:solidFill>
              <a:latin typeface="Times"/>
              <a:ea typeface="Calibri"/>
              <a:cs typeface="Time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1600" b="1" dirty="0" smtClean="0">
                <a:solidFill>
                  <a:schemeClr val="tx1"/>
                </a:solidFill>
                <a:latin typeface="Times New Roman" pitchFamily="18" charset="0"/>
                <a:cs typeface="Times New Roman" pitchFamily="18" charset="0"/>
              </a:rPr>
              <a:t/>
            </a:r>
            <a:br>
              <a:rPr lang="en-US" sz="1600" b="1" dirty="0" smtClean="0">
                <a:solidFill>
                  <a:schemeClr val="tx1"/>
                </a:solidFill>
                <a:latin typeface="Times New Roman" pitchFamily="18" charset="0"/>
                <a:cs typeface="Times New Roman" pitchFamily="18" charset="0"/>
              </a:rPr>
            </a:br>
            <a:r>
              <a:rPr lang="en-US" sz="1800" dirty="0" err="1">
                <a:solidFill>
                  <a:srgbClr val="000000"/>
                </a:solidFill>
                <a:latin typeface="Times"/>
                <a:ea typeface="Calibri"/>
                <a:cs typeface="Times"/>
              </a:rPr>
              <a:t>AlphaNine</a:t>
            </a:r>
            <a:r>
              <a:rPr lang="en-US" sz="1800" dirty="0">
                <a:solidFill>
                  <a:srgbClr val="000000"/>
                </a:solidFill>
                <a:latin typeface="Times"/>
                <a:ea typeface="Calibri"/>
                <a:cs typeface="Times"/>
              </a:rPr>
              <a:t> SD, </a:t>
            </a:r>
            <a:r>
              <a:rPr lang="en-US" sz="1800" dirty="0" err="1">
                <a:solidFill>
                  <a:srgbClr val="000000"/>
                </a:solidFill>
                <a:latin typeface="Times"/>
                <a:ea typeface="Calibri"/>
                <a:cs typeface="Times"/>
              </a:rPr>
              <a:t>Mononine</a:t>
            </a:r>
            <a:r>
              <a:rPr lang="en-US" sz="1800" dirty="0">
                <a:solidFill>
                  <a:srgbClr val="000000"/>
                </a:solidFill>
                <a:latin typeface="Times"/>
                <a:ea typeface="Calibri"/>
                <a:cs typeface="Times"/>
              </a:rPr>
              <a:t>: 1 unit/kg x body </a:t>
            </a:r>
            <a:r>
              <a:rPr lang="en-US" sz="1800" dirty="0" err="1">
                <a:solidFill>
                  <a:srgbClr val="000000"/>
                </a:solidFill>
                <a:latin typeface="Times"/>
                <a:ea typeface="Calibri"/>
                <a:cs typeface="Times"/>
              </a:rPr>
              <a:t>wt</a:t>
            </a:r>
            <a:r>
              <a:rPr lang="en-US" sz="1800" dirty="0">
                <a:solidFill>
                  <a:srgbClr val="000000"/>
                </a:solidFill>
                <a:latin typeface="Times"/>
                <a:ea typeface="Calibri"/>
                <a:cs typeface="Times"/>
              </a:rPr>
              <a:t> (kg) x desired increase (% of normal) = Number of factor IX units </a:t>
            </a:r>
            <a:r>
              <a:rPr lang="en-US" sz="1800" dirty="0" smtClean="0">
                <a:solidFill>
                  <a:srgbClr val="000000"/>
                </a:solidFill>
                <a:latin typeface="Times"/>
                <a:ea typeface="Calibri"/>
                <a:cs typeface="Times"/>
              </a:rPr>
              <a:t>required</a:t>
            </a:r>
            <a:br>
              <a:rPr lang="en-US" sz="1800" dirty="0" smtClean="0">
                <a:solidFill>
                  <a:srgbClr val="000000"/>
                </a:solidFill>
                <a:latin typeface="Times"/>
                <a:ea typeface="Calibri"/>
                <a:cs typeface="Times"/>
              </a:rPr>
            </a:br>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599218" cy="2152260"/>
          </a:xfrm>
        </p:spPr>
        <p:txBody>
          <a:bodyPr/>
          <a:lstStyle/>
          <a:p>
            <a:pPr algn="just"/>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1800" dirty="0">
                <a:solidFill>
                  <a:srgbClr val="000000"/>
                </a:solidFill>
                <a:latin typeface="Calibri"/>
                <a:ea typeface="Calibri"/>
                <a:cs typeface="Calibri"/>
              </a:rPr>
              <a:t> </a:t>
            </a:r>
            <a:r>
              <a:rPr lang="en-US" sz="1800" dirty="0">
                <a:solidFill>
                  <a:srgbClr val="000000"/>
                </a:solidFill>
                <a:latin typeface="Calibri"/>
                <a:ea typeface="Calibri"/>
                <a:cs typeface="Calibri"/>
                <a:hlinkClick r:id="rId2"/>
              </a:rPr>
              <a:t>http://www.rxlist.com/profilnine-drug.htm</a:t>
            </a:r>
            <a:r>
              <a:rPr lang="en-US" sz="1800" dirty="0">
                <a:solidFill>
                  <a:srgbClr val="000000"/>
                </a:solidFill>
                <a:latin typeface="Calibri"/>
                <a:ea typeface="Calibri"/>
                <a:cs typeface="Calibri"/>
              </a:rPr>
              <a:t> </a:t>
            </a:r>
            <a:r>
              <a:rPr lang="en-US" sz="1800" dirty="0" smtClean="0">
                <a:solidFill>
                  <a:srgbClr val="000000"/>
                </a:solidFill>
                <a:latin typeface="Calibri"/>
                <a:ea typeface="Calibri"/>
                <a:cs typeface="Calibri"/>
              </a:rPr>
              <a:t/>
            </a:r>
            <a:br>
              <a:rPr lang="en-US" sz="1800" dirty="0" smtClean="0">
                <a:solidFill>
                  <a:srgbClr val="000000"/>
                </a:solidFill>
                <a:latin typeface="Calibri"/>
                <a:ea typeface="Calibri"/>
                <a:cs typeface="Calibri"/>
              </a:rPr>
            </a:br>
            <a:r>
              <a:rPr lang="en-US" sz="1800" dirty="0" smtClean="0">
                <a:solidFill>
                  <a:srgbClr val="000000"/>
                </a:solidFill>
                <a:latin typeface="Calibri"/>
                <a:ea typeface="Calibri"/>
                <a:cs typeface="Calibri"/>
              </a:rPr>
              <a:t> </a:t>
            </a:r>
            <a:r>
              <a:rPr lang="en-US" sz="1800" dirty="0">
                <a:solidFill>
                  <a:srgbClr val="000000"/>
                </a:solidFill>
                <a:latin typeface="Calibri"/>
                <a:ea typeface="Calibri"/>
                <a:cs typeface="Calibri"/>
                <a:hlinkClick r:id="rId3"/>
              </a:rPr>
              <a:t>https://www.drugs.com/monograph/factor-ix-human-factor-ix-</a:t>
            </a:r>
            <a:r>
              <a:rPr lang="en-US" sz="1800" dirty="0" smtClean="0">
                <a:solidFill>
                  <a:srgbClr val="000000"/>
                </a:solidFill>
                <a:latin typeface="Calibri"/>
                <a:ea typeface="Calibri"/>
                <a:cs typeface="Calibri"/>
                <a:hlinkClick r:id="rId3"/>
              </a:rPr>
              <a:t>complex-human.html</a:t>
            </a:r>
            <a:r>
              <a:rPr lang="en-US" sz="1800" dirty="0" smtClean="0">
                <a:solidFill>
                  <a:srgbClr val="000000"/>
                </a:solidFill>
                <a:latin typeface="Calibri"/>
                <a:ea typeface="Calibri"/>
                <a:cs typeface="Calibri"/>
              </a:rPr>
              <a:t> </a:t>
            </a:r>
            <a:br>
              <a:rPr lang="en-US" sz="1800" dirty="0" smtClean="0">
                <a:solidFill>
                  <a:srgbClr val="000000"/>
                </a:solidFill>
                <a:latin typeface="Calibri"/>
                <a:ea typeface="Calibri"/>
                <a:cs typeface="Calibri"/>
              </a:rPr>
            </a:br>
            <a:r>
              <a:rPr lang="en-US" sz="1800" dirty="0" smtClean="0">
                <a:solidFill>
                  <a:srgbClr val="000000"/>
                </a:solidFill>
                <a:latin typeface="Calibri"/>
                <a:ea typeface="Calibri"/>
                <a:cs typeface="Calibri"/>
                <a:hlinkClick r:id="rId4"/>
              </a:rPr>
              <a:t>https</a:t>
            </a:r>
            <a:r>
              <a:rPr lang="en-US" sz="1800" dirty="0">
                <a:solidFill>
                  <a:srgbClr val="000000"/>
                </a:solidFill>
                <a:latin typeface="Calibri"/>
                <a:ea typeface="Calibri"/>
                <a:cs typeface="Calibri"/>
                <a:hlinkClick r:id="rId4"/>
              </a:rPr>
              <a:t>://en.wikipedia.org/wiki/</a:t>
            </a:r>
            <a:r>
              <a:rPr lang="en-US" sz="1800" dirty="0" smtClean="0">
                <a:solidFill>
                  <a:srgbClr val="000000"/>
                </a:solidFill>
                <a:latin typeface="Calibri"/>
                <a:ea typeface="Calibri"/>
                <a:cs typeface="Calibri"/>
                <a:hlinkClick r:id="rId4"/>
              </a:rPr>
              <a:t>Prothrombin_complex_concentrate</a:t>
            </a:r>
            <a:r>
              <a:rPr lang="en-US" sz="1800" dirty="0">
                <a:solidFill>
                  <a:srgbClr val="000000"/>
                </a:solidFill>
                <a:latin typeface="Calibri"/>
                <a:ea typeface="Calibri"/>
                <a:cs typeface="Calibri"/>
              </a:rPr>
              <a:t> </a:t>
            </a:r>
            <a:br>
              <a:rPr lang="en-US" sz="1800" dirty="0">
                <a:solidFill>
                  <a:srgbClr val="000000"/>
                </a:solidFill>
                <a:latin typeface="Calibri"/>
                <a:ea typeface="Calibri"/>
                <a:cs typeface="Calibri"/>
              </a:rPr>
            </a:br>
            <a:r>
              <a:rPr lang="en-US" sz="1800" dirty="0" smtClean="0">
                <a:solidFill>
                  <a:srgbClr val="000000"/>
                </a:solidFill>
                <a:latin typeface="Calibri"/>
                <a:ea typeface="Calibri"/>
                <a:cs typeface="Calibri"/>
              </a:rPr>
              <a:t>http</a:t>
            </a:r>
            <a:r>
              <a:rPr lang="en-US" sz="1800" dirty="0">
                <a:solidFill>
                  <a:srgbClr val="000000"/>
                </a:solidFill>
                <a:latin typeface="Calibri"/>
                <a:ea typeface="Calibri"/>
                <a:cs typeface="Calibri"/>
              </a:rPr>
              <a:t>://</a:t>
            </a:r>
            <a:r>
              <a:rPr lang="en-US" sz="1800" dirty="0" err="1">
                <a:solidFill>
                  <a:srgbClr val="000000"/>
                </a:solidFill>
                <a:latin typeface="Calibri"/>
                <a:ea typeface="Calibri"/>
                <a:cs typeface="Calibri"/>
              </a:rPr>
              <a:t>reference.medscape.com</a:t>
            </a:r>
            <a:r>
              <a:rPr lang="en-US" sz="1800" dirty="0">
                <a:solidFill>
                  <a:srgbClr val="000000"/>
                </a:solidFill>
                <a:latin typeface="Calibri"/>
                <a:ea typeface="Calibri"/>
                <a:cs typeface="Calibri"/>
              </a:rPr>
              <a:t>/drug/alphanine-mononine-factor-ix-342157#0</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1474</TotalTime>
  <Words>371</Words>
  <Application>Microsoft Macintosh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Factor IX Complex (Human)</vt:lpstr>
      <vt:lpstr>PowerPoint Presentation</vt:lpstr>
      <vt:lpstr>PowerPoint Presentation</vt:lpstr>
      <vt:lpstr>PowerPoint Presentation</vt:lpstr>
      <vt:lpstr>Dosage : AlphaNine SD, Mononine: 1 unit/kg x body wt (kg) x desired increase (% of normal) = Number of factor IX units required </vt:lpstr>
      <vt:lpstr>References :  http://www.rxlist.com/profilnine-drug.htm   https://www.drugs.com/monograph/factor-ix-human-factor-ix-complex-human.html  https://en.wikipedia.org/wiki/Prothrombin_complex_concentrate  http://reference.medscape.com/drug/alphanine-mononine-factor-ix-342157#0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pawan</cp:lastModifiedBy>
  <cp:revision>34</cp:revision>
  <dcterms:created xsi:type="dcterms:W3CDTF">2014-12-29T07:14:40Z</dcterms:created>
  <dcterms:modified xsi:type="dcterms:W3CDTF">2017-05-15T08:15:24Z</dcterms:modified>
</cp:coreProperties>
</file>